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aleway"/>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regular.fntdata"/><Relationship Id="rId10" Type="http://schemas.openxmlformats.org/officeDocument/2006/relationships/slide" Target="slides/slide5.xml"/><Relationship Id="rId13" Type="http://schemas.openxmlformats.org/officeDocument/2006/relationships/font" Target="fonts/Raleway-italic.fntdata"/><Relationship Id="rId12"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Raleway-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a1e4a64f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a1e4a64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a1e4a64f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a1e4a64f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0a1e4a64f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0a1e4a64f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a1e4a64f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a1e4a64f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Ridge &amp; Lasso Regression</a:t>
            </a:r>
            <a:endParaRPr/>
          </a:p>
        </p:txBody>
      </p:sp>
      <p:sp>
        <p:nvSpPr>
          <p:cNvPr id="177" name="Google Shape;177;p18"/>
          <p:cNvSpPr txBox="1"/>
          <p:nvPr/>
        </p:nvSpPr>
        <p:spPr>
          <a:xfrm>
            <a:off x="1303800" y="0"/>
            <a:ext cx="13611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7650" y="630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Bias &amp; Variance</a:t>
            </a:r>
            <a:endParaRPr/>
          </a:p>
        </p:txBody>
      </p:sp>
      <p:pic>
        <p:nvPicPr>
          <p:cNvPr id="183" name="Google Shape;183;p19"/>
          <p:cNvPicPr preferRelativeResize="0"/>
          <p:nvPr/>
        </p:nvPicPr>
        <p:blipFill>
          <a:blip r:embed="rId3">
            <a:alphaModFix/>
          </a:blip>
          <a:stretch>
            <a:fillRect/>
          </a:stretch>
        </p:blipFill>
        <p:spPr>
          <a:xfrm>
            <a:off x="2272475" y="3216075"/>
            <a:ext cx="4599051" cy="1995275"/>
          </a:xfrm>
          <a:prstGeom prst="rect">
            <a:avLst/>
          </a:prstGeom>
          <a:noFill/>
          <a:ln>
            <a:noFill/>
          </a:ln>
        </p:spPr>
      </p:pic>
      <p:sp>
        <p:nvSpPr>
          <p:cNvPr id="184" name="Google Shape;184;p19"/>
          <p:cNvSpPr txBox="1"/>
          <p:nvPr/>
        </p:nvSpPr>
        <p:spPr>
          <a:xfrm>
            <a:off x="1002900" y="1461375"/>
            <a:ext cx="74136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latin typeface="Trebuchet MS"/>
                <a:ea typeface="Trebuchet MS"/>
                <a:cs typeface="Trebuchet MS"/>
                <a:sym typeface="Trebuchet MS"/>
              </a:rPr>
              <a:t>Bias : </a:t>
            </a:r>
            <a:r>
              <a:rPr lang="en-GB" sz="1700">
                <a:latin typeface="Trebuchet MS"/>
                <a:ea typeface="Trebuchet MS"/>
                <a:cs typeface="Trebuchet MS"/>
                <a:sym typeface="Trebuchet MS"/>
              </a:rPr>
              <a:t>Biases are the underlying assumptions that are made by data to simplify the target function. Bias does help us generalize the data better and make the model less sensitive to single data point</a:t>
            </a:r>
            <a:endParaRPr sz="1700">
              <a:latin typeface="Trebuchet MS"/>
              <a:ea typeface="Trebuchet MS"/>
              <a:cs typeface="Trebuchet MS"/>
              <a:sym typeface="Trebuchet MS"/>
            </a:endParaRPr>
          </a:p>
          <a:p>
            <a:pPr indent="0" lvl="0" marL="0" rtl="0" algn="l">
              <a:spcBef>
                <a:spcPts val="0"/>
              </a:spcBef>
              <a:spcAft>
                <a:spcPts val="0"/>
              </a:spcAft>
              <a:buNone/>
            </a:pPr>
            <a:r>
              <a:t/>
            </a:r>
            <a:endParaRPr sz="1700">
              <a:latin typeface="Trebuchet MS"/>
              <a:ea typeface="Trebuchet MS"/>
              <a:cs typeface="Trebuchet MS"/>
              <a:sym typeface="Trebuchet MS"/>
            </a:endParaRPr>
          </a:p>
          <a:p>
            <a:pPr indent="0" lvl="0" marL="0" rtl="0" algn="l">
              <a:spcBef>
                <a:spcPts val="0"/>
              </a:spcBef>
              <a:spcAft>
                <a:spcPts val="0"/>
              </a:spcAft>
              <a:buNone/>
            </a:pPr>
            <a:r>
              <a:rPr b="1" lang="en-GB" sz="1700">
                <a:latin typeface="Trebuchet MS"/>
                <a:ea typeface="Trebuchet MS"/>
                <a:cs typeface="Trebuchet MS"/>
                <a:sym typeface="Trebuchet MS"/>
              </a:rPr>
              <a:t>Variance : </a:t>
            </a:r>
            <a:r>
              <a:rPr lang="en-GB" sz="1700">
                <a:latin typeface="Trebuchet MS"/>
                <a:ea typeface="Trebuchet MS"/>
                <a:cs typeface="Trebuchet MS"/>
                <a:sym typeface="Trebuchet MS"/>
              </a:rPr>
              <a:t>Variance is a type of error that occurs due to a model’s sensitivity to small fluctuations in the dataset.</a:t>
            </a:r>
            <a:endParaRPr sz="1700">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7650" y="630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with Linear Regression</a:t>
            </a:r>
            <a:endParaRPr/>
          </a:p>
        </p:txBody>
      </p:sp>
      <p:sp>
        <p:nvSpPr>
          <p:cNvPr id="190" name="Google Shape;190;p20"/>
          <p:cNvSpPr txBox="1"/>
          <p:nvPr>
            <p:ph idx="1" type="body"/>
          </p:nvPr>
        </p:nvSpPr>
        <p:spPr>
          <a:xfrm>
            <a:off x="1197300" y="1375426"/>
            <a:ext cx="7399200" cy="3696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Linear Regression can cause overfitting.</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Suppose you have 2 data pts in training example and we try to fit a line passing through both the pts, then the error is 0</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If the testing data has pts far from the training examples then our linear regression model cannot generalize the data.</a:t>
            </a:r>
            <a:endParaRPr sz="1700">
              <a:solidFill>
                <a:schemeClr val="dk2"/>
              </a:solidFill>
              <a:latin typeface="Trebuchet MS"/>
              <a:ea typeface="Trebuchet MS"/>
              <a:cs typeface="Trebuchet MS"/>
              <a:sym typeface="Trebuchet MS"/>
            </a:endParaRPr>
          </a:p>
          <a:p>
            <a:pPr indent="0" lvl="0" marL="457200" rtl="0" algn="l">
              <a:spcBef>
                <a:spcPts val="1600"/>
              </a:spcBef>
              <a:spcAft>
                <a:spcPts val="0"/>
              </a:spcAft>
              <a:buNone/>
            </a:pPr>
            <a:r>
              <a:rPr lang="en-GB" sz="1700">
                <a:solidFill>
                  <a:schemeClr val="dk2"/>
                </a:solidFill>
                <a:latin typeface="Trebuchet MS"/>
                <a:ea typeface="Trebuchet MS"/>
                <a:cs typeface="Trebuchet MS"/>
                <a:sym typeface="Trebuchet MS"/>
              </a:rPr>
              <a:t>Even though the line was the best fit line it may lead to be an overfitting condition and thus not generalizable.</a:t>
            </a:r>
            <a:endParaRPr sz="1700">
              <a:solidFill>
                <a:schemeClr val="dk2"/>
              </a:solidFill>
              <a:latin typeface="Trebuchet MS"/>
              <a:ea typeface="Trebuchet MS"/>
              <a:cs typeface="Trebuchet MS"/>
              <a:sym typeface="Trebuchet MS"/>
            </a:endParaRPr>
          </a:p>
          <a:p>
            <a:pPr indent="0" lvl="0" marL="457200" rtl="0" algn="l">
              <a:spcBef>
                <a:spcPts val="1600"/>
              </a:spcBef>
              <a:spcAft>
                <a:spcPts val="1600"/>
              </a:spcAft>
              <a:buNone/>
            </a:pPr>
            <a:r>
              <a:rPr lang="en-GB" sz="1700">
                <a:solidFill>
                  <a:schemeClr val="dk2"/>
                </a:solidFill>
                <a:latin typeface="Trebuchet MS"/>
                <a:ea typeface="Trebuchet MS"/>
                <a:cs typeface="Trebuchet MS"/>
                <a:sym typeface="Trebuchet MS"/>
              </a:rPr>
              <a:t>To Solve this problem we use Ridge and Lasso Regression.</a:t>
            </a:r>
            <a:endParaRPr sz="1700">
              <a:solidFill>
                <a:schemeClr val="dk2"/>
              </a:solidFill>
              <a:latin typeface="Trebuchet MS"/>
              <a:ea typeface="Trebuchet MS"/>
              <a:cs typeface="Trebuchet MS"/>
              <a:sym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727650" y="630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Ridge &amp; Lasso Regression</a:t>
            </a:r>
            <a:endParaRPr/>
          </a:p>
        </p:txBody>
      </p:sp>
      <p:sp>
        <p:nvSpPr>
          <p:cNvPr id="196" name="Google Shape;196;p21"/>
          <p:cNvSpPr txBox="1"/>
          <p:nvPr>
            <p:ph idx="1" type="body"/>
          </p:nvPr>
        </p:nvSpPr>
        <p:spPr>
          <a:xfrm>
            <a:off x="1197300" y="1375426"/>
            <a:ext cx="7399200" cy="3696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In Ridge regression, we add a penalty term which is equal to the square of the coefficient.</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In Lasso regression, we add a penalty term which is equal to the absolute value of the coefficient.</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We also add a coefficient  𝝰 to control that penalty term.</a:t>
            </a:r>
            <a:endParaRPr sz="1700">
              <a:solidFill>
                <a:schemeClr val="dk2"/>
              </a:solidFill>
              <a:latin typeface="Trebuchet MS"/>
              <a:ea typeface="Trebuchet MS"/>
              <a:cs typeface="Trebuchet MS"/>
              <a:sym typeface="Trebuchet MS"/>
            </a:endParaRPr>
          </a:p>
          <a:p>
            <a:pPr indent="0" lvl="0" marL="457200" rtl="0" algn="l">
              <a:spcBef>
                <a:spcPts val="1600"/>
              </a:spcBef>
              <a:spcAft>
                <a:spcPts val="1600"/>
              </a:spcAft>
              <a:buNone/>
            </a:pPr>
            <a:r>
              <a:t/>
            </a:r>
            <a:endParaRPr sz="1700">
              <a:solidFill>
                <a:schemeClr val="dk2"/>
              </a:solidFill>
              <a:latin typeface="Trebuchet MS"/>
              <a:ea typeface="Trebuchet MS"/>
              <a:cs typeface="Trebuchet MS"/>
              <a:sym typeface="Trebuchet MS"/>
            </a:endParaRPr>
          </a:p>
        </p:txBody>
      </p:sp>
      <p:pic>
        <p:nvPicPr>
          <p:cNvPr id="197" name="Google Shape;197;p21"/>
          <p:cNvPicPr preferRelativeResize="0"/>
          <p:nvPr/>
        </p:nvPicPr>
        <p:blipFill>
          <a:blip r:embed="rId3">
            <a:alphaModFix/>
          </a:blip>
          <a:stretch>
            <a:fillRect/>
          </a:stretch>
        </p:blipFill>
        <p:spPr>
          <a:xfrm>
            <a:off x="1924572" y="3132072"/>
            <a:ext cx="5294850" cy="803500"/>
          </a:xfrm>
          <a:prstGeom prst="rect">
            <a:avLst/>
          </a:prstGeom>
          <a:noFill/>
          <a:ln>
            <a:noFill/>
          </a:ln>
        </p:spPr>
      </p:pic>
      <p:pic>
        <p:nvPicPr>
          <p:cNvPr id="198" name="Google Shape;198;p21"/>
          <p:cNvPicPr preferRelativeResize="0"/>
          <p:nvPr/>
        </p:nvPicPr>
        <p:blipFill>
          <a:blip r:embed="rId4">
            <a:alphaModFix/>
          </a:blip>
          <a:stretch>
            <a:fillRect/>
          </a:stretch>
        </p:blipFill>
        <p:spPr>
          <a:xfrm>
            <a:off x="1924575" y="4253475"/>
            <a:ext cx="5294851" cy="55663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727650" y="630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Ridge &amp; Lasso Regression</a:t>
            </a:r>
            <a:endParaRPr/>
          </a:p>
        </p:txBody>
      </p:sp>
      <p:sp>
        <p:nvSpPr>
          <p:cNvPr id="204" name="Google Shape;204;p22"/>
          <p:cNvSpPr txBox="1"/>
          <p:nvPr>
            <p:ph idx="1" type="body"/>
          </p:nvPr>
        </p:nvSpPr>
        <p:spPr>
          <a:xfrm>
            <a:off x="1197300" y="1375426"/>
            <a:ext cx="7399200" cy="3696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Ridge Regression regularizes the loss function by adding a large penalty for the error.</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Ridge regression are sensitive to noise as the errors are squared.</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Lasso Regression not only regularizes the loss function but also helps in feature selection as some of the coefficients equals zero.</a:t>
            </a:r>
            <a:endParaRPr sz="1700">
              <a:solidFill>
                <a:schemeClr val="dk2"/>
              </a:solidFill>
              <a:latin typeface="Trebuchet MS"/>
              <a:ea typeface="Trebuchet MS"/>
              <a:cs typeface="Trebuchet MS"/>
              <a:sym typeface="Trebuchet MS"/>
            </a:endParaRPr>
          </a:p>
          <a:p>
            <a:pPr indent="-336550" lvl="0" marL="457200" rtl="0" algn="l">
              <a:spcBef>
                <a:spcPts val="0"/>
              </a:spcBef>
              <a:spcAft>
                <a:spcPts val="0"/>
              </a:spcAft>
              <a:buClr>
                <a:schemeClr val="dk2"/>
              </a:buClr>
              <a:buSzPts val="1700"/>
              <a:buFont typeface="Trebuchet MS"/>
              <a:buChar char="●"/>
            </a:pPr>
            <a:r>
              <a:rPr lang="en-GB" sz="1700">
                <a:solidFill>
                  <a:schemeClr val="dk2"/>
                </a:solidFill>
                <a:latin typeface="Trebuchet MS"/>
                <a:ea typeface="Trebuchet MS"/>
                <a:cs typeface="Trebuchet MS"/>
                <a:sym typeface="Trebuchet MS"/>
              </a:rPr>
              <a:t>Lasso regression are less sensitive to noise as only the magnitude of the errors are used.</a:t>
            </a:r>
            <a:endParaRPr sz="1700">
              <a:solidFill>
                <a:schemeClr val="dk2"/>
              </a:solidFill>
              <a:latin typeface="Trebuchet MS"/>
              <a:ea typeface="Trebuchet MS"/>
              <a:cs typeface="Trebuchet MS"/>
              <a:sym typeface="Trebuchet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